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36"/>
  </p:notesMasterIdLst>
  <p:sldIdLst>
    <p:sldId id="271" r:id="rId6"/>
    <p:sldId id="257" r:id="rId7"/>
    <p:sldId id="369" r:id="rId8"/>
    <p:sldId id="396" r:id="rId9"/>
    <p:sldId id="395" r:id="rId10"/>
    <p:sldId id="334" r:id="rId11"/>
    <p:sldId id="371" r:id="rId12"/>
    <p:sldId id="325" r:id="rId13"/>
    <p:sldId id="372" r:id="rId14"/>
    <p:sldId id="373" r:id="rId15"/>
    <p:sldId id="374" r:id="rId16"/>
    <p:sldId id="380" r:id="rId17"/>
    <p:sldId id="378" r:id="rId18"/>
    <p:sldId id="379" r:id="rId19"/>
    <p:sldId id="381" r:id="rId20"/>
    <p:sldId id="383" r:id="rId21"/>
    <p:sldId id="398" r:id="rId22"/>
    <p:sldId id="344" r:id="rId23"/>
    <p:sldId id="384" r:id="rId24"/>
    <p:sldId id="385" r:id="rId25"/>
    <p:sldId id="397" r:id="rId26"/>
    <p:sldId id="386" r:id="rId27"/>
    <p:sldId id="387" r:id="rId28"/>
    <p:sldId id="388" r:id="rId29"/>
    <p:sldId id="389" r:id="rId30"/>
    <p:sldId id="390" r:id="rId31"/>
    <p:sldId id="399" r:id="rId32"/>
    <p:sldId id="393" r:id="rId33"/>
    <p:sldId id="394" r:id="rId34"/>
    <p:sldId id="266" r:id="rId35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98F722-3597-BF88-0743-61A0D665F383}" name="Sowers, Mark E CIV DHS (USA)" initials="SMECD(" userId="S::Mark.E.Sowers@uscg.mil::d3bb4a34-a24b-4762-a17e-81e0e2f6f88e" providerId="AD"/>
  <p188:author id="{7BEC8067-22B8-A118-C89C-40CA74C4A523}" name="Samantha Salazar" initials="SS" userId="S::ssalazar@mvculture.com::1d602b40-9561-46a7-82cd-14c05aaece5d" providerId="AD"/>
  <p188:author id="{89145C7F-C4FD-2B96-D275-C4C78430E811}" name="Sean Wood" initials="SW" userId="afb9e93939c3130d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lizabeth Sullivan" initials="ES" lastIdx="1" clrIdx="6">
    <p:extLst>
      <p:ext uri="{19B8F6BF-5375-455C-9EA6-DF929625EA0E}">
        <p15:presenceInfo xmlns:p15="http://schemas.microsoft.com/office/powerpoint/2012/main" userId="S::ziy681@utsa.edu::c940bbae-ff4e-4b81-b265-c621b2746f10" providerId="AD"/>
      </p:ext>
    </p:extLst>
  </p:cmAuthor>
  <p:cmAuthor id="1" name="Lauren Castillo" initials="LC" lastIdx="3" clrIdx="0">
    <p:extLst>
      <p:ext uri="{19B8F6BF-5375-455C-9EA6-DF929625EA0E}">
        <p15:presenceInfo xmlns:p15="http://schemas.microsoft.com/office/powerpoint/2012/main" userId="S::lcastillo@mvculture.com::05df3c8f-cd82-4a99-86fd-d8de76e27ae3" providerId="AD"/>
      </p:ext>
    </p:extLst>
  </p:cmAuthor>
  <p:cmAuthor id="2" name="Long, Pressy K." initials="LPK" lastIdx="3" clrIdx="1">
    <p:extLst>
      <p:ext uri="{19B8F6BF-5375-455C-9EA6-DF929625EA0E}">
        <p15:presenceInfo xmlns:p15="http://schemas.microsoft.com/office/powerpoint/2012/main" userId="Long, Pressy K." providerId="None"/>
      </p:ext>
    </p:extLst>
  </p:cmAuthor>
  <p:cmAuthor id="3" name="Johnson, Lisa J CIV" initials="JLJC" lastIdx="7" clrIdx="2">
    <p:extLst>
      <p:ext uri="{19B8F6BF-5375-455C-9EA6-DF929625EA0E}">
        <p15:presenceInfo xmlns:p15="http://schemas.microsoft.com/office/powerpoint/2012/main" userId="S-1-5-21-4290293029-226652851-1696308051-1050541" providerId="AD"/>
      </p:ext>
    </p:extLst>
  </p:cmAuthor>
  <p:cmAuthor id="4" name="Kampfe, Ashley H CIV" initials="KAHC" lastIdx="4" clrIdx="3">
    <p:extLst>
      <p:ext uri="{19B8F6BF-5375-455C-9EA6-DF929625EA0E}">
        <p15:presenceInfo xmlns:p15="http://schemas.microsoft.com/office/powerpoint/2012/main" userId="S-1-5-21-4290293029-226652851-1696308051-3315690" providerId="AD"/>
      </p:ext>
    </p:extLst>
  </p:cmAuthor>
  <p:cmAuthor id="5" name="Sowers, Mark E CIV" initials="SMEC" lastIdx="11" clrIdx="4"/>
  <p:cmAuthor id="6" name="Long, Pressy K." initials="LPK [2]" lastIdx="2" clrIdx="5">
    <p:extLst>
      <p:ext uri="{19B8F6BF-5375-455C-9EA6-DF929625EA0E}">
        <p15:presenceInfo xmlns:p15="http://schemas.microsoft.com/office/powerpoint/2012/main" userId="S::Pressenna.Long@usaa.com::71cd75fc-96e2-4fc7-b077-7dca947189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867"/>
    <a:srgbClr val="EB3732"/>
    <a:srgbClr val="1C3866"/>
    <a:srgbClr val="004072"/>
    <a:srgbClr val="1C3867"/>
    <a:srgbClr val="1D3867"/>
    <a:srgbClr val="489CC0"/>
    <a:srgbClr val="FFDB5D"/>
    <a:srgbClr val="CBD7E3"/>
    <a:srgbClr val="193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86"/>
    <p:restoredTop sz="86400"/>
  </p:normalViewPr>
  <p:slideViewPr>
    <p:cSldViewPr snapToGrid="0" snapToObjects="1">
      <p:cViewPr varScale="1">
        <p:scale>
          <a:sx n="96" d="100"/>
          <a:sy n="96" d="100"/>
        </p:scale>
        <p:origin x="1632" y="78"/>
      </p:cViewPr>
      <p:guideLst/>
    </p:cSldViewPr>
  </p:slideViewPr>
  <p:outlineViewPr>
    <p:cViewPr>
      <p:scale>
        <a:sx n="33" d="100"/>
        <a:sy n="33" d="100"/>
      </p:scale>
      <p:origin x="0" y="-1157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01B5-6675-8D4D-A39E-23543D0742F2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121FF-2681-E044-94E7-D531F7224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9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34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DFCA895F-F4DE-B24A-968D-061DD08E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5" y="3715622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4254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93139B-00F1-4441-92BD-40520EC3B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23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55B761E-6290-3A4E-A5B6-DD3EE7F35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61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7E3E721-CDF3-7A4A-B63C-9C41C3F6F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26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whiteboard&#10;&#10;Description automatically generated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5450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381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6128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9680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0885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8988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35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95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1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735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553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726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3157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9836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3564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896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037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045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6339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455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24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148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417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445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776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1923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071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9144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8871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7671EA-BEA3-EC4E-A634-700A2E0FB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19EAB41C-0889-E24A-A3B9-395C1393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AE96493-0BC0-1346-BB3C-6AE243CC0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0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8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57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B388CA-2B2C-214F-9A9C-2743DD33D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041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whiteboard&#10;&#10;Description automatically generated">
            <a:extLst>
              <a:ext uri="{FF2B5EF4-FFF2-40B4-BE49-F238E27FC236}">
                <a16:creationId xmlns:a16="http://schemas.microsoft.com/office/drawing/2014/main" id="{9254E263-2FAB-B945-BF61-18DFC4137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7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67D196-C5AE-AD4E-B46C-0B02C07FC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6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3A766D1C-7D79-EA46-974A-364B4530D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01410A-A12A-2046-A290-49BB6E5DB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CD90F3-63A3-0B49-824D-A9C20587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application&#10;&#10;Description automatically generated">
            <a:extLst>
              <a:ext uri="{FF2B5EF4-FFF2-40B4-BE49-F238E27FC236}">
                <a16:creationId xmlns:a16="http://schemas.microsoft.com/office/drawing/2014/main" id="{0B980F17-03CB-4248-AE62-41980B6AD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93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c" descr="Internal">
            <a:extLst>
              <a:ext uri="{FF2B5EF4-FFF2-40B4-BE49-F238E27FC236}">
                <a16:creationId xmlns:a16="http://schemas.microsoft.com/office/drawing/2014/main" id="{CB526383-1622-4E11-889E-DCCE44C3D3D4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000590-2E27-C94B-927F-B0FE9B5E78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7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c" descr="Internal">
            <a:extLst>
              <a:ext uri="{FF2B5EF4-FFF2-40B4-BE49-F238E27FC236}">
                <a16:creationId xmlns:a16="http://schemas.microsoft.com/office/drawing/2014/main" id="{021D43CD-A861-404F-9823-BF6A34882E69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50AEF2-D243-DACE-83D9-5AB2170C0F8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05600"/>
            <a:ext cx="13843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USAA Classification: Public</a:t>
            </a:r>
          </a:p>
        </p:txBody>
      </p:sp>
    </p:spTree>
    <p:extLst>
      <p:ext uri="{BB962C8B-B14F-4D97-AF65-F5344CB8AC3E}">
        <p14:creationId xmlns:p14="http://schemas.microsoft.com/office/powerpoint/2010/main" val="119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89" r:id="rId2"/>
    <p:sldLayoutId id="2147483673" r:id="rId3"/>
    <p:sldLayoutId id="2147483685" r:id="rId4"/>
    <p:sldLayoutId id="2147483690" r:id="rId5"/>
    <p:sldLayoutId id="2147483693" r:id="rId6"/>
    <p:sldLayoutId id="2147483696" r:id="rId7"/>
    <p:sldLayoutId id="2147483698" r:id="rId8"/>
    <p:sldLayoutId id="2147483702" r:id="rId9"/>
    <p:sldLayoutId id="2147483703" r:id="rId10"/>
    <p:sldLayoutId id="2147483704" r:id="rId11"/>
    <p:sldLayoutId id="2147483705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9" r:id="rId20"/>
    <p:sldLayoutId id="2147483720" r:id="rId21"/>
    <p:sldLayoutId id="2147483722" r:id="rId22"/>
    <p:sldLayoutId id="2147483723" r:id="rId23"/>
    <p:sldLayoutId id="2147483724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  <p:sldLayoutId id="2147483738" r:id="rId37"/>
    <p:sldLayoutId id="214748373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mer.gov/" TargetMode="External"/><Relationship Id="rId2" Type="http://schemas.openxmlformats.org/officeDocument/2006/relationships/hyperlink" Target="https://www.identitytheft.gov/" TargetMode="Externa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Videos/Navy%20Marriage%20Video%2009%20-%20Credit.mp4" TargetMode="External"/><Relationship Id="rId2" Type="http://schemas.openxmlformats.org/officeDocument/2006/relationships/hyperlink" Target="https://www.annualcreditreport.com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rs.gov/" TargetMode="Externa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A008-0A47-5F43-AA4D-86DB67EA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4" y="3715622"/>
            <a:ext cx="3962059" cy="1325563"/>
          </a:xfrm>
        </p:spPr>
        <p:txBody>
          <a:bodyPr/>
          <a:lstStyle/>
          <a:p>
            <a:r>
              <a:rPr lang="en-US" dirty="0"/>
              <a:t>Financial Implications of Divorce</a:t>
            </a:r>
          </a:p>
        </p:txBody>
      </p:sp>
      <p:sp>
        <p:nvSpPr>
          <p:cNvPr id="3" name="Title Placeholder 7">
            <a:extLst>
              <a:ext uri="{FF2B5EF4-FFF2-40B4-BE49-F238E27FC236}">
                <a16:creationId xmlns:a16="http://schemas.microsoft.com/office/drawing/2014/main" id="{4C40BD4C-D7C8-E549-A886-7C9DE02F5D83}"/>
              </a:ext>
            </a:extLst>
          </p:cNvPr>
          <p:cNvSpPr txBox="1">
            <a:spLocks/>
          </p:cNvSpPr>
          <p:nvPr/>
        </p:nvSpPr>
        <p:spPr>
          <a:xfrm>
            <a:off x="6703017" y="79090"/>
            <a:ext cx="2378129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285771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D5A1AB-B9B9-CB69-3E84-E350B9D212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Consumer Protections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DE2F03AA-3202-ABEB-ACE0-00CF9CC394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366935-2A2A-E2F3-196E-A7AC8C42B29C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Implications of Divorce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538744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D1866A-890F-6D29-BE56-45A8539684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Military Consumer Protections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FE7AADD-397E-A9A0-CCB4-95FECF8B1BF9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7220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Know your rights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Servicemembers Civil Relief Act (SCRA)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Military Lending Act (MLA)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Local legal assistance office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Identity theft protections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Know the signs of identity theft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Understand how to protect yourself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i="1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https://www.identitytheft.gov</a:t>
            </a:r>
            <a:r>
              <a:rPr lang="en-US" b="0" i="1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or </a:t>
            </a:r>
            <a:r>
              <a:rPr lang="en-US" b="0" i="1" dirty="0">
                <a:solidFill>
                  <a:srgbClr val="1B3867"/>
                </a:solidFill>
                <a:latin typeface="Arial"/>
                <a:cs typeface="Arial"/>
                <a:hlinkClick r:id="rId3"/>
              </a:rPr>
              <a:t>https://www.consumer.gov</a:t>
            </a:r>
            <a:endParaRPr lang="en-US" sz="2000" b="0" i="1" dirty="0">
              <a:solidFill>
                <a:srgbClr val="1B3867"/>
              </a:solidFill>
              <a:latin typeface="Arial"/>
              <a:cs typeface="Arial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E7386752-3BBB-FE4F-A779-8D95CF8144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EB5E87-E7D1-BAF6-5608-1D149E093B5D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Consumer Protection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2220773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F14999B-97DE-2136-FC13-930F4E16B6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Misleading Consumer Practices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ACB7E-96E4-37BE-5C47-866F4C384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1" y="1666260"/>
            <a:ext cx="6610349" cy="4016375"/>
          </a:xfrm>
        </p:spPr>
        <p:txBody>
          <a:bodyPr/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Recognize scams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Multilevel marketing / pyramid scheme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Get rich quick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Too good to be true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Protect yourself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Research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Comparison shop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Sleep on it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Report a complaint</a:t>
            </a:r>
          </a:p>
          <a:p>
            <a:endParaRPr lang="en-US" dirty="0"/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0D71D853-9E1B-2C56-FC2F-1CCA7FE29C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41841D-CADE-8353-A81B-ACB4E6A09458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Help for Military Consumers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4041233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D7EC10-2254-AAC2-A49F-E647F85FBA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Major Purchases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4A95C2F5-F464-66C7-4E43-6E28C77F7A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BE2985-465A-CD9C-3AB9-4EE91AE7ACCE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Implications of Divorce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3701860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EF53D7-5F78-085D-5425-670B800537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Housing and Vehicles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88736-F356-CB84-EED5-CB1E8B7AD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2" y="1666260"/>
            <a:ext cx="6972298" cy="4621075"/>
          </a:xfrm>
        </p:spPr>
        <p:txBody>
          <a:bodyPr/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Housing needs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Work with housing office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Quit claim deed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Prepare finances for home purchase if applicable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Change name on utilities and other household accounts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Update mailing address with all creditors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Transportation needs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Update car title and registration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Refinancing may be required to remove former spouse from vehicle loan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Prepare finances for car purchase if applicable</a:t>
            </a:r>
          </a:p>
          <a:p>
            <a:endParaRPr lang="en-US" dirty="0"/>
          </a:p>
        </p:txBody>
      </p:sp>
      <p:pic>
        <p:nvPicPr>
          <p:cNvPr id="5" name="Picture 4" descr="Handout icon.">
            <a:extLst>
              <a:ext uri="{FF2B5EF4-FFF2-40B4-BE49-F238E27FC236}">
                <a16:creationId xmlns:a16="http://schemas.microsoft.com/office/drawing/2014/main" id="{BEA89236-AA6D-2153-0ECB-8B3EE8838F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AFF7A8-9F1B-460F-BC18-22C61441ECB9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Rules of Buying a House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Major Purchases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 Available </a:t>
            </a:r>
          </a:p>
        </p:txBody>
      </p:sp>
    </p:spTree>
    <p:extLst>
      <p:ext uri="{BB962C8B-B14F-4D97-AF65-F5344CB8AC3E}">
        <p14:creationId xmlns:p14="http://schemas.microsoft.com/office/powerpoint/2010/main" val="2947508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10D85F-77D5-B186-E08C-0F25F99A86C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Paying for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2AC76-784A-956C-9A42-6BAB82F96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3" y="1666260"/>
            <a:ext cx="6646620" cy="4016375"/>
          </a:xfrm>
        </p:spPr>
        <p:txBody>
          <a:bodyPr/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Post-9/11 GI Bill benefits transfer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Tuition Assistance (TA)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Student loan repayment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Saving for college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529 College Savings Plan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Coverdell Education Savings Plan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Uniform Transfer / Gift to Minors Act </a:t>
            </a:r>
            <a:b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</a:b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(UTMA / UGMA)</a:t>
            </a:r>
          </a:p>
          <a:p>
            <a:endParaRPr lang="en-US" dirty="0"/>
          </a:p>
        </p:txBody>
      </p:sp>
      <p:pic>
        <p:nvPicPr>
          <p:cNvPr id="2" name="Picture 1" descr="Handout icon.">
            <a:extLst>
              <a:ext uri="{FF2B5EF4-FFF2-40B4-BE49-F238E27FC236}">
                <a16:creationId xmlns:a16="http://schemas.microsoft.com/office/drawing/2014/main" id="{F92304B3-8665-655F-67BA-90C5A5CCC1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A0D17-E8C4-1715-FDE7-65C549D21071}"/>
              </a:ext>
            </a:extLst>
          </p:cNvPr>
          <p:cNvSpPr txBox="1"/>
          <p:nvPr/>
        </p:nvSpPr>
        <p:spPr>
          <a:xfrm>
            <a:off x="2194950" y="6264248"/>
            <a:ext cx="584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 Benefits and Savings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Paying off Student Loans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Handouts Available</a:t>
            </a:r>
          </a:p>
        </p:txBody>
      </p:sp>
    </p:spTree>
    <p:extLst>
      <p:ext uri="{BB962C8B-B14F-4D97-AF65-F5344CB8AC3E}">
        <p14:creationId xmlns:p14="http://schemas.microsoft.com/office/powerpoint/2010/main" val="3494242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605029-9F5C-6B21-FE11-717CA9CFA7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Planning for the Future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46BA0338-694A-4F63-C567-65F8A942B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0876AE-1983-35B7-1B65-12E4EFDCEE22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Implications of Divorce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3293728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3686A1-B1D3-FC5E-8193-4CF21BC68FD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Retirement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8BFC620-CC8A-B373-EED9-E5F54C8B1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retirement savings goals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Thrift Savings Plan (TSP)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and update beneficiaries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Review contributions and investment elections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Qualified Domestic Relations Order (QDRO)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Uniformed Services Former Spouses Protection Act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B619B232-D634-9D2E-728C-0E84F2B784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D76A00-C396-3193-AFAB-02B45411D774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Retirement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Thrift Savings Plan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 Available </a:t>
            </a:r>
          </a:p>
        </p:txBody>
      </p:sp>
    </p:spTree>
    <p:extLst>
      <p:ext uri="{BB962C8B-B14F-4D97-AF65-F5344CB8AC3E}">
        <p14:creationId xmlns:p14="http://schemas.microsoft.com/office/powerpoint/2010/main" val="1870905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LIFE Insurance Needs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41ACD2-B610-0254-E73A-53F5675E3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099658"/>
              </p:ext>
            </p:extLst>
          </p:nvPr>
        </p:nvGraphicFramePr>
        <p:xfrm>
          <a:off x="1394024" y="1625957"/>
          <a:ext cx="6889769" cy="2848991"/>
        </p:xfrm>
        <a:graphic>
          <a:graphicData uri="http://schemas.openxmlformats.org/drawingml/2006/table">
            <a:tbl>
              <a:tblPr firstRow="1" bandRow="1"/>
              <a:tblGrid>
                <a:gridCol w="5402543">
                  <a:extLst>
                    <a:ext uri="{9D8B030D-6E8A-4147-A177-3AD203B41FA5}">
                      <a16:colId xmlns:a16="http://schemas.microsoft.com/office/drawing/2014/main" val="3819238701"/>
                    </a:ext>
                  </a:extLst>
                </a:gridCol>
                <a:gridCol w="1487226">
                  <a:extLst>
                    <a:ext uri="{9D8B030D-6E8A-4147-A177-3AD203B41FA5}">
                      <a16:colId xmlns:a16="http://schemas.microsoft.com/office/drawing/2014/main" val="2496711472"/>
                    </a:ext>
                  </a:extLst>
                </a:gridCol>
              </a:tblGrid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iabilities (debts and obligations)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2300" b="0" i="0" kern="1200" dirty="0">
                        <a:solidFill>
                          <a:srgbClr val="23362A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095901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ncome (amount X number of years needed)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473603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inal expenses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501177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ducation and other goals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895459"/>
                  </a:ext>
                </a:extLst>
              </a:tr>
              <a:tr h="553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i="0" kern="1200" dirty="0">
                        <a:solidFill>
                          <a:srgbClr val="63646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4572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kern="1200" dirty="0">
                        <a:solidFill>
                          <a:srgbClr val="636466"/>
                        </a:solidFill>
                        <a:latin typeface="Helvetica" pitchFamily="2" charset="0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8072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CBE3C4B-2421-957D-17EB-ABEE0C7A4D64}"/>
              </a:ext>
            </a:extLst>
          </p:cNvPr>
          <p:cNvSpPr txBox="1"/>
          <p:nvPr/>
        </p:nvSpPr>
        <p:spPr>
          <a:xfrm>
            <a:off x="700202" y="4238529"/>
            <a:ext cx="5492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000" i="1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 current coverage and assets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5A13176-1E9B-4BB2-1D69-D38564EFA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00658"/>
              </p:ext>
            </p:extLst>
          </p:nvPr>
        </p:nvGraphicFramePr>
        <p:xfrm>
          <a:off x="6807691" y="4079329"/>
          <a:ext cx="1833473" cy="441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3473">
                  <a:extLst>
                    <a:ext uri="{9D8B030D-6E8A-4147-A177-3AD203B41FA5}">
                      <a16:colId xmlns:a16="http://schemas.microsoft.com/office/drawing/2014/main" val="1293579821"/>
                    </a:ext>
                  </a:extLst>
                </a:gridCol>
              </a:tblGrid>
              <a:tr h="390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01604"/>
                  </a:ext>
                </a:extLst>
              </a:tr>
            </a:tbl>
          </a:graphicData>
        </a:graphic>
      </p:graphicFrame>
      <p:sp>
        <p:nvSpPr>
          <p:cNvPr id="9" name="Title 4">
            <a:extLst>
              <a:ext uri="{FF2B5EF4-FFF2-40B4-BE49-F238E27FC236}">
                <a16:creationId xmlns:a16="http://schemas.microsoft.com/office/drawing/2014/main" id="{300DA05E-2C3D-DCBA-36A1-D47B4B76F48A}"/>
              </a:ext>
            </a:extLst>
          </p:cNvPr>
          <p:cNvSpPr txBox="1">
            <a:spLocks/>
          </p:cNvSpPr>
          <p:nvPr/>
        </p:nvSpPr>
        <p:spPr>
          <a:xfrm>
            <a:off x="2726160" y="5000663"/>
            <a:ext cx="3467031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Total Need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82A710D-C0A5-D594-F0BE-6A877455D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109736"/>
              </p:ext>
            </p:extLst>
          </p:nvPr>
        </p:nvGraphicFramePr>
        <p:xfrm>
          <a:off x="6742840" y="4959099"/>
          <a:ext cx="1590569" cy="516540"/>
        </p:xfrm>
        <a:graphic>
          <a:graphicData uri="http://schemas.openxmlformats.org/drawingml/2006/table">
            <a:tbl>
              <a:tblPr firstRow="1"/>
              <a:tblGrid>
                <a:gridCol w="1590569">
                  <a:extLst>
                    <a:ext uri="{9D8B030D-6E8A-4147-A177-3AD203B41FA5}">
                      <a16:colId xmlns:a16="http://schemas.microsoft.com/office/drawing/2014/main" val="3189206139"/>
                    </a:ext>
                  </a:extLst>
                </a:gridCol>
              </a:tblGrid>
              <a:tr h="5165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rgbClr val="23362A"/>
                      </a:solidFill>
                      <a:prstDash val="solid"/>
                    </a:lnL>
                    <a:lnR w="38100" cmpd="sng">
                      <a:solidFill>
                        <a:srgbClr val="23362A"/>
                      </a:solidFill>
                      <a:prstDash val="solid"/>
                    </a:lnR>
                    <a:lnT w="38100" cmpd="sng">
                      <a:solidFill>
                        <a:srgbClr val="23362A"/>
                      </a:solidFill>
                      <a:prstDash val="solid"/>
                    </a:lnT>
                    <a:lnB w="38100" cmpd="sng">
                      <a:solidFill>
                        <a:srgbClr val="23362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967682"/>
                  </a:ext>
                </a:extLst>
              </a:tr>
            </a:tbl>
          </a:graphicData>
        </a:graphic>
      </p:graphicFrame>
      <p:pic>
        <p:nvPicPr>
          <p:cNvPr id="11" name="Picture 10" descr="Paper with hand icon indicating additional resource.">
            <a:extLst>
              <a:ext uri="{FF2B5EF4-FFF2-40B4-BE49-F238E27FC236}">
                <a16:creationId xmlns:a16="http://schemas.microsoft.com/office/drawing/2014/main" id="{2D502073-9C9A-A709-2B83-338FF527FD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5E9116-A78E-5DB4-829B-D942AEAD18DE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Implications of Divorce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4049425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7B05FD-2DAE-6B90-C3BC-76FA5AEF4C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Life Insurance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CD137D-3DBF-0BA3-454F-7AF732C8C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5" y="1696525"/>
            <a:ext cx="6749143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Servicemembers’ Group Life Insurance (SGLI)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coverage and update beneficiaries if appropriate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SGLI Online Enrollment System (SOES)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 members coverage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Family Servicemembers’ Group Life Insurance (FSGLI)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Option to convert spousal coverage to permanent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Dependent coverage for children can continue</a:t>
            </a:r>
            <a:endParaRPr lang="en-US" altLang="en-US" sz="2500" dirty="0">
              <a:solidFill>
                <a:srgbClr val="1B3867"/>
              </a:solidFill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life insurance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Review coverage and update beneficiaries if appropriate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 vs. Permanent Policies</a:t>
            </a:r>
          </a:p>
        </p:txBody>
      </p:sp>
    </p:spTree>
    <p:extLst>
      <p:ext uri="{BB962C8B-B14F-4D97-AF65-F5344CB8AC3E}">
        <p14:creationId xmlns:p14="http://schemas.microsoft.com/office/powerpoint/2010/main" val="85243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F9F2DA-9E40-7C43-8611-BD17637F97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8" name="Picture 7" descr="Handout icon.">
            <a:extLst>
              <a:ext uri="{FF2B5EF4-FFF2-40B4-BE49-F238E27FC236}">
                <a16:creationId xmlns:a16="http://schemas.microsoft.com/office/drawing/2014/main" id="{0C5838C5-3D0D-A246-AE96-2AE7EEE8F9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9CDFF5-82C0-0E45-B0C5-3101744C3EBD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Administrative Tasks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Basic Finance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Consumer Protections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Major Purchases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Planning for the Future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Compensation, Benefits, and Entitlements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Saving and Investing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AB5F8-21FB-2ED8-1007-6D444908B3B1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Implications of Divorce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2915940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B2ABF44-718F-3054-43ED-0CBD751FF7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Property and Disability Insurance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C4BDBBA-1BCB-153D-EFC6-32D0381C4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and update property coverage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policy in your name only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Remove former spouse from list of drivers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 (homeowners / renters)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Policy in your name only as appropriate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purchasing disability insurance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Policy on former spouse to cover alimony / child support</a:t>
            </a:r>
          </a:p>
        </p:txBody>
      </p:sp>
    </p:spTree>
    <p:extLst>
      <p:ext uri="{BB962C8B-B14F-4D97-AF65-F5344CB8AC3E}">
        <p14:creationId xmlns:p14="http://schemas.microsoft.com/office/powerpoint/2010/main" val="70873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A0B00C-4931-7B42-E830-9E2DB853EB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Estate Planning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F3AFC64-0F4C-888D-7723-6ED340AEF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and update important documents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Power of attorney (POA)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will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Trusts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directives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Asset titling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your local legal assistance office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BC58F04C-B9DA-94BC-F888-5F169439C7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56C215-BE78-0E66-8559-9AF0E500D4C9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Estate Planning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 </a:t>
            </a:r>
          </a:p>
        </p:txBody>
      </p:sp>
    </p:spTree>
    <p:extLst>
      <p:ext uri="{BB962C8B-B14F-4D97-AF65-F5344CB8AC3E}">
        <p14:creationId xmlns:p14="http://schemas.microsoft.com/office/powerpoint/2010/main" val="549640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CBEAD6-4D95-A1DE-6FCE-2799B88343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Compensation, Benefits, and Entitlements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4D86E905-0A0D-9ABC-0AC9-29D5164940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E9EA0-FAC7-D70F-488E-C57D118B98BF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Implications of Divorce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3105770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D4C13-8FBC-704D-2E48-84FF603C42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410977"/>
            <a:ext cx="6836724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TRICARE, Dental, and Other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9675362-C529-B8C8-28DB-94E9A6FCB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836724" cy="471803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medical coverage – DEERS and TRICARE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DEERS office and update </a:t>
            </a:r>
            <a:r>
              <a:rPr lang="en-US" altLang="en-US" sz="2000" b="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milConnect</a:t>
            </a: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remove former spouse</a:t>
            </a:r>
          </a:p>
          <a:p>
            <a:pPr marL="1152144" lvl="2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Active Duty – TRICARE</a:t>
            </a:r>
          </a:p>
          <a:p>
            <a:pPr marL="1152144" lvl="2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Reserve – TRICARE Reserve Select</a:t>
            </a:r>
          </a:p>
          <a:p>
            <a:pPr marL="1152144" lvl="2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Unmarried former spouse eligibility scenarios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Reservists can review and update coverage through civilian employment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dental coverage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dental / health insurance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Update as necessary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altLang="en-US" sz="2000" dirty="0">
              <a:solidFill>
                <a:srgbClr val="1B3867"/>
              </a:solidFill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404EE25A-CCDE-F541-29F6-520B19ACE6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AE822F-A3FF-1600-A32E-C1AFA04795B6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TRICARE Overview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1022618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DA6EAF4-1BDD-3686-FF59-7E3E157FA50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Survivor Benefit Plan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9EEBD24-3CE5-FCD0-49D6-7DB1A1DD6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spouse may be eligible for benefits if you pass away while on </a:t>
            </a:r>
            <a:b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Duty or during retirement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Former spouse may file a “deemed election” with PPC within one year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with an SBP counselor for assistance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25122D6D-14CB-3301-523F-118D3552A4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F746AE-2F6D-BA7D-8FF4-B8483B04E7DD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Survivor Benefits Overview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 Available </a:t>
            </a:r>
          </a:p>
        </p:txBody>
      </p:sp>
    </p:spTree>
    <p:extLst>
      <p:ext uri="{BB962C8B-B14F-4D97-AF65-F5344CB8AC3E}">
        <p14:creationId xmlns:p14="http://schemas.microsoft.com/office/powerpoint/2010/main" val="2486785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9617DF-EA2D-6CF2-6710-7749A707F7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Saving and Investing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62368164-5F54-DA51-DC52-1E5951FE2F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136C2-1F4F-DDCF-111A-102F5915B0EC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Implications of Divorce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3319025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3CD0A5-3B5D-2747-6136-99A448D9AF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Emergency Fund Tips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1742DE4-3A46-FC13-34B9-935BAD642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Strive to save and maintain 3-6 months of living expenses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Automate savings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funds accessible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i="1" dirty="0">
                <a:solidFill>
                  <a:srgbClr val="1B3867"/>
                </a:solidFill>
              </a:rPr>
              <a:t>Use for EMERGENCIES ONLY!</a:t>
            </a:r>
            <a:endParaRPr lang="en-US" altLang="en-US" sz="2500" i="1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Graphic depicting emergency and not an emergency.">
            <a:extLst>
              <a:ext uri="{FF2B5EF4-FFF2-40B4-BE49-F238E27FC236}">
                <a16:creationId xmlns:a16="http://schemas.microsoft.com/office/drawing/2014/main" id="{9615803E-D1F9-14E0-D318-1B9B5AF4B324}"/>
              </a:ext>
            </a:extLst>
          </p:cNvPr>
          <p:cNvGrpSpPr/>
          <p:nvPr/>
        </p:nvGrpSpPr>
        <p:grpSpPr>
          <a:xfrm>
            <a:off x="1992150" y="3704712"/>
            <a:ext cx="6926382" cy="2199676"/>
            <a:chOff x="1414728" y="3927938"/>
            <a:chExt cx="6926382" cy="2199676"/>
          </a:xfrm>
        </p:grpSpPr>
        <p:sp>
          <p:nvSpPr>
            <p:cNvPr id="3" name="Title 2">
              <a:extLst>
                <a:ext uri="{FF2B5EF4-FFF2-40B4-BE49-F238E27FC236}">
                  <a16:creationId xmlns:a16="http://schemas.microsoft.com/office/drawing/2014/main" id="{2A859FAF-D97B-9C49-EA30-0E8BC0214437}"/>
                </a:ext>
              </a:extLst>
            </p:cNvPr>
            <p:cNvSpPr txBox="1">
              <a:spLocks/>
            </p:cNvSpPr>
            <p:nvPr/>
          </p:nvSpPr>
          <p:spPr>
            <a:xfrm>
              <a:off x="1455188" y="3927938"/>
              <a:ext cx="323377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 defTabSz="914400">
                <a:defRPr/>
              </a:pPr>
              <a:r>
                <a:rPr lang="en-US" sz="2500" dirty="0">
                  <a:solidFill>
                    <a:srgbClr val="FF0000"/>
                  </a:solidFill>
                </a:rPr>
                <a:t>Emergency</a:t>
              </a:r>
            </a:p>
          </p:txBody>
        </p:sp>
        <p:sp>
          <p:nvSpPr>
            <p:cNvPr id="8" name="Title 2">
              <a:extLst>
                <a:ext uri="{FF2B5EF4-FFF2-40B4-BE49-F238E27FC236}">
                  <a16:creationId xmlns:a16="http://schemas.microsoft.com/office/drawing/2014/main" id="{B0BD5095-E542-44BF-49AC-D20DDBDDA6CB}"/>
                </a:ext>
              </a:extLst>
            </p:cNvPr>
            <p:cNvSpPr txBox="1">
              <a:spLocks/>
            </p:cNvSpPr>
            <p:nvPr/>
          </p:nvSpPr>
          <p:spPr>
            <a:xfrm>
              <a:off x="5107341" y="3935889"/>
              <a:ext cx="3233769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 defTabSz="914400">
                <a:defRPr/>
              </a:pPr>
              <a:r>
                <a:rPr lang="en-US" sz="2500" dirty="0"/>
                <a:t>Not an emergency</a:t>
              </a:r>
            </a:p>
          </p:txBody>
        </p:sp>
        <p:pic>
          <p:nvPicPr>
            <p:cNvPr id="9" name="Picture 8" descr="Graphic depicting examples of what might be considered an &quot;Emergency&quot; and &quot;Not an emergency&quot;.">
              <a:extLst>
                <a:ext uri="{FF2B5EF4-FFF2-40B4-BE49-F238E27FC236}">
                  <a16:creationId xmlns:a16="http://schemas.microsoft.com/office/drawing/2014/main" id="{D9D47916-E146-858A-6FEE-EB726C0AA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4728" y="5049710"/>
              <a:ext cx="6493878" cy="1077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826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9617DF-EA2D-6CF2-6710-7749A707F7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Summary and Resources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62368164-5F54-DA51-DC52-1E5951FE2F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136C2-1F4F-DDCF-111A-102F5915B0EC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Implications of Divorce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120374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9D8563-9E36-D3FD-052A-9CD4D3728B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F7D4EDF-868C-E38B-093D-A107E8ED9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407299" cy="401637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</a:rPr>
              <a:t>Divorce is tough, so it’s important to have a plan to get through this difficult time. This training can help.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Let’s recap what you’ve learned.</a:t>
            </a:r>
            <a:endParaRPr lang="en-US" b="0" dirty="0">
              <a:solidFill>
                <a:srgbClr val="1B3867"/>
              </a:solidFill>
              <a:cs typeface="Arial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Administrative Tasks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Basic Finance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Consumer Protections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Major Purchases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Planning for the Future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Compensation, Benefits, and Entitlements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Saving and Investing</a:t>
            </a:r>
          </a:p>
        </p:txBody>
      </p:sp>
    </p:spTree>
    <p:extLst>
      <p:ext uri="{BB962C8B-B14F-4D97-AF65-F5344CB8AC3E}">
        <p14:creationId xmlns:p14="http://schemas.microsoft.com/office/powerpoint/2010/main" val="865005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048FBF3-96E3-DE36-FEB3-AD31C6B68E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F0C0FAF-12A1-3BF2-F8B5-EA21963B4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407299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and Handouts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Education and Support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Financial Specialists (CFSs)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Financial Managers (PFMs)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Health, Safety and Work-Life (HSWL) Regional Practice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 SUPRT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Mutual Assistance (CGMA)</a:t>
            </a:r>
            <a:endParaRPr lang="en-US" altLang="en-US" sz="2000" b="0" strike="sngStrike" dirty="0">
              <a:solidFill>
                <a:srgbClr val="1B3867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 Mobile Apps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Work-Life mobile app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 FINRED </a:t>
            </a:r>
            <a:r>
              <a:rPr lang="en-US" altLang="en-US" sz="2000" b="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Sen$e</a:t>
            </a: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mobile app</a:t>
            </a:r>
          </a:p>
        </p:txBody>
      </p:sp>
    </p:spTree>
    <p:extLst>
      <p:ext uri="{BB962C8B-B14F-4D97-AF65-F5344CB8AC3E}">
        <p14:creationId xmlns:p14="http://schemas.microsoft.com/office/powerpoint/2010/main" val="25618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B4C5BF-F3BF-1E47-DC44-49A04C224C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Administrative Tasks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E3B40BE1-7C60-8161-EA41-D100684913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9A2EE8-A6E0-2775-9D34-3BE125BB00E0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Implications of Divorce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494030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2FE4340-C5D3-D94E-87B1-3214E7CFB4FD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598212" y="3158970"/>
            <a:ext cx="7545788" cy="1752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69EF36E-9F77-B142-A259-C62B85505A96}"/>
              </a:ext>
            </a:extLst>
          </p:cNvPr>
          <p:cNvSpPr txBox="1"/>
          <p:nvPr/>
        </p:nvSpPr>
        <p:spPr>
          <a:xfrm>
            <a:off x="1720093" y="6446138"/>
            <a:ext cx="3792772" cy="302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The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appearance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of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U.S. Department of Homeland Security (DHS)</a:t>
            </a:r>
          </a:p>
          <a:p>
            <a:pPr marL="12700">
              <a:spcBef>
                <a:spcPts val="100"/>
              </a:spcBef>
            </a:pP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visual information does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not imply or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constitute DHS endorsement.</a:t>
            </a:r>
            <a:endParaRPr lang="en-US" sz="900" dirty="0">
              <a:solidFill>
                <a:srgbClr val="1B386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087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318255-C278-FED7-1B7E-EBFE486F99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Important Documents and Tasks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B29350F-2018-683A-E617-C2AC2BE3CDD2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709865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Marriage Settlement Agreement (divorce decree)</a:t>
            </a:r>
          </a:p>
          <a:p>
            <a:pPr marL="1269983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spousal support, child custody, division of property</a:t>
            </a:r>
          </a:p>
          <a:p>
            <a:pPr marL="1269983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and several official (notarized) copies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and update for name change</a:t>
            </a:r>
          </a:p>
          <a:p>
            <a:pPr marL="1269983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Security card</a:t>
            </a:r>
          </a:p>
          <a:p>
            <a:pPr marL="1269983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Passport</a:t>
            </a:r>
          </a:p>
          <a:p>
            <a:pPr marL="1269983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Driver’s license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with local legal assistance office</a:t>
            </a:r>
          </a:p>
          <a:p>
            <a:pPr marL="1269983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Revoke POAs if applicable</a:t>
            </a:r>
          </a:p>
          <a:p>
            <a:pPr marL="1269983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title and registration</a:t>
            </a:r>
          </a:p>
          <a:p>
            <a:pPr marL="1269983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estate deeds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DEERS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marital status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military ID if name changes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 your </a:t>
            </a:r>
            <a:r>
              <a:rPr lang="en-US" sz="1800" b="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Payslip</a:t>
            </a:r>
            <a:endParaRPr lang="en-US" sz="18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373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B4C5BF-F3BF-1E47-DC44-49A04C224C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Basic Finance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E3B40BE1-7C60-8161-EA41-D100684913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9A2EE8-A6E0-2775-9D34-3BE125BB00E0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Implications of Divorce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4130283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Spending Plan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5A3C2ED-79DD-B2FA-972C-F655180A1DD3}"/>
              </a:ext>
            </a:extLst>
          </p:cNvPr>
          <p:cNvSpPr txBox="1">
            <a:spLocks/>
          </p:cNvSpPr>
          <p:nvPr/>
        </p:nvSpPr>
        <p:spPr>
          <a:xfrm>
            <a:off x="263291" y="1540933"/>
            <a:ext cx="5249889" cy="47495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1 — Understand your new normal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Track inflows and outflows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past financial statements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2 — Know where your money should go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Save and/or invest 10% – 15%*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Transportation less than 15% – 20%*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Limit housing to BAH or 25% – 30% </a:t>
            </a:r>
            <a:b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</a:b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or less*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3 — Create a plan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Prioritize your financial goals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Plan for new or different expenses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Update tax withholding in Direct Access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Build an Emergency Fund</a:t>
            </a:r>
            <a:endParaRPr lang="en-US" sz="1800" b="0" dirty="0"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4 — Make adjustments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Update with life changes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frequently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F422F9CD-0AA4-2062-643D-E53BFB0FF0D6}"/>
              </a:ext>
            </a:extLst>
          </p:cNvPr>
          <p:cNvSpPr txBox="1">
            <a:spLocks/>
          </p:cNvSpPr>
          <p:nvPr/>
        </p:nvSpPr>
        <p:spPr>
          <a:xfrm>
            <a:off x="3124421" y="3685317"/>
            <a:ext cx="1789037" cy="2781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41300" algn="l"/>
              </a:tabLst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 Pretax income</a:t>
            </a:r>
          </a:p>
        </p:txBody>
      </p:sp>
      <p:grpSp>
        <p:nvGrpSpPr>
          <p:cNvPr id="3" name="Group 2" descr="4-Step Budgeting Process Graphic.">
            <a:extLst>
              <a:ext uri="{FF2B5EF4-FFF2-40B4-BE49-F238E27FC236}">
                <a16:creationId xmlns:a16="http://schemas.microsoft.com/office/drawing/2014/main" id="{D27B6C47-583C-BECF-D99B-108B8D4009CD}"/>
              </a:ext>
            </a:extLst>
          </p:cNvPr>
          <p:cNvGrpSpPr/>
          <p:nvPr/>
        </p:nvGrpSpPr>
        <p:grpSpPr>
          <a:xfrm>
            <a:off x="4913458" y="1807763"/>
            <a:ext cx="4030459" cy="3914389"/>
            <a:chOff x="4511422" y="2236001"/>
            <a:chExt cx="4409844" cy="42828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6D57CB-A593-C063-0528-A271D6C829F4}"/>
                </a:ext>
              </a:extLst>
            </p:cNvPr>
            <p:cNvSpPr/>
            <p:nvPr/>
          </p:nvSpPr>
          <p:spPr>
            <a:xfrm>
              <a:off x="5286389" y="2791243"/>
              <a:ext cx="2998078" cy="2998078"/>
            </a:xfrm>
            <a:prstGeom prst="ellipse">
              <a:avLst/>
            </a:prstGeom>
            <a:noFill/>
            <a:ln w="4889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7E4BD10-5373-988B-F474-89701AB0EC45}"/>
                </a:ext>
              </a:extLst>
            </p:cNvPr>
            <p:cNvSpPr/>
            <p:nvPr/>
          </p:nvSpPr>
          <p:spPr>
            <a:xfrm>
              <a:off x="6033900" y="2236001"/>
              <a:ext cx="1503079" cy="1503078"/>
            </a:xfrm>
            <a:prstGeom prst="ellipse">
              <a:avLst/>
            </a:prstGeom>
            <a:solidFill>
              <a:srgbClr val="ECB342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9B5EC0-451A-459D-3227-46E60B88B029}"/>
                </a:ext>
              </a:extLst>
            </p:cNvPr>
            <p:cNvSpPr/>
            <p:nvPr/>
          </p:nvSpPr>
          <p:spPr>
            <a:xfrm>
              <a:off x="7418187" y="3420774"/>
              <a:ext cx="1503079" cy="1503078"/>
            </a:xfrm>
            <a:prstGeom prst="ellipse">
              <a:avLst/>
            </a:prstGeom>
            <a:solidFill>
              <a:srgbClr val="D6B05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561FA18-50D9-A589-BA1C-2054359DAD9D}"/>
                </a:ext>
              </a:extLst>
            </p:cNvPr>
            <p:cNvSpPr/>
            <p:nvPr/>
          </p:nvSpPr>
          <p:spPr>
            <a:xfrm>
              <a:off x="6023361" y="5015758"/>
              <a:ext cx="1503080" cy="1503078"/>
            </a:xfrm>
            <a:prstGeom prst="ellipse">
              <a:avLst/>
            </a:prstGeom>
            <a:solidFill>
              <a:srgbClr val="C09B4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73A8AA3-4F32-6320-F387-79A36280F60C}"/>
                </a:ext>
              </a:extLst>
            </p:cNvPr>
            <p:cNvSpPr/>
            <p:nvPr/>
          </p:nvSpPr>
          <p:spPr>
            <a:xfrm>
              <a:off x="4511422" y="3466968"/>
              <a:ext cx="1503077" cy="1503078"/>
            </a:xfrm>
            <a:prstGeom prst="ellipse">
              <a:avLst/>
            </a:prstGeom>
            <a:solidFill>
              <a:srgbClr val="A88140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3058B3-933C-161C-D3CC-8F2DD47AC8B7}"/>
                </a:ext>
              </a:extLst>
            </p:cNvPr>
            <p:cNvSpPr txBox="1"/>
            <p:nvPr/>
          </p:nvSpPr>
          <p:spPr>
            <a:xfrm>
              <a:off x="5808551" y="3900330"/>
              <a:ext cx="1834961" cy="90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4-STEP BUDGETING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PROCESS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98C825-0207-21F8-7EC1-9B3043D8A31F}"/>
                </a:ext>
              </a:extLst>
            </p:cNvPr>
            <p:cNvSpPr txBox="1"/>
            <p:nvPr/>
          </p:nvSpPr>
          <p:spPr>
            <a:xfrm>
              <a:off x="6059538" y="2408829"/>
              <a:ext cx="1447800" cy="11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1: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Understand your current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situation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F37B7F-4BBD-CBF8-1B8D-4CC40A05E52B}"/>
                </a:ext>
              </a:extLst>
            </p:cNvPr>
            <p:cNvSpPr txBox="1"/>
            <p:nvPr/>
          </p:nvSpPr>
          <p:spPr>
            <a:xfrm>
              <a:off x="7460384" y="3609159"/>
              <a:ext cx="1447800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2: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Know where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your money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should go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B0DD76-940D-F0E3-D5B6-28B029F70D02}"/>
                </a:ext>
              </a:extLst>
            </p:cNvPr>
            <p:cNvSpPr txBox="1"/>
            <p:nvPr/>
          </p:nvSpPr>
          <p:spPr>
            <a:xfrm>
              <a:off x="6050997" y="5323907"/>
              <a:ext cx="1447800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3: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Create a plan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CAC661-F510-7942-DE98-195ADFDC2694}"/>
                </a:ext>
              </a:extLst>
            </p:cNvPr>
            <p:cNvSpPr txBox="1"/>
            <p:nvPr/>
          </p:nvSpPr>
          <p:spPr>
            <a:xfrm>
              <a:off x="4539059" y="3753949"/>
              <a:ext cx="1447800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4: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Make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adjustments</a:t>
              </a:r>
            </a:p>
          </p:txBody>
        </p:sp>
      </p:grpSp>
      <p:pic>
        <p:nvPicPr>
          <p:cNvPr id="21" name="Picture 20" descr="Paper with hand icon indicating additional resource.">
            <a:extLst>
              <a:ext uri="{FF2B5EF4-FFF2-40B4-BE49-F238E27FC236}">
                <a16:creationId xmlns:a16="http://schemas.microsoft.com/office/drawing/2014/main" id="{E9A5742B-9C9B-EC02-5310-2730961D0F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1B00F2-CFAE-18A7-982E-AD610C68D5E8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Spending Plan Worksheet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Goal-Setting Worksheet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Handouts Available </a:t>
            </a:r>
          </a:p>
        </p:txBody>
      </p:sp>
    </p:spTree>
    <p:extLst>
      <p:ext uri="{BB962C8B-B14F-4D97-AF65-F5344CB8AC3E}">
        <p14:creationId xmlns:p14="http://schemas.microsoft.com/office/powerpoint/2010/main" val="1182089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BF91A7E-DB50-CFDF-2279-EE84E4B7E5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Important Tasks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26487F0-4218-0832-9B4B-D1EFB4FBF343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968657" cy="55971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300" dirty="0">
                <a:solidFill>
                  <a:srgbClr val="1B3867"/>
                </a:solidFill>
                <a:latin typeface="Arial"/>
                <a:cs typeface="Arial"/>
              </a:rPr>
              <a:t>Banking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1700" b="0" dirty="0">
                <a:solidFill>
                  <a:srgbClr val="1B3867"/>
                </a:solidFill>
                <a:latin typeface="Arial"/>
                <a:cs typeface="Arial"/>
              </a:rPr>
              <a:t>Review / close joint credit card / bank accounts / safe deposit boxes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1700" b="0" dirty="0">
                <a:solidFill>
                  <a:srgbClr val="1B3867"/>
                </a:solidFill>
                <a:latin typeface="Arial"/>
                <a:cs typeface="Arial"/>
              </a:rPr>
              <a:t>Set up new accounts in your name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300" dirty="0">
                <a:solidFill>
                  <a:srgbClr val="1B3867"/>
                </a:solidFill>
                <a:latin typeface="Arial"/>
                <a:cs typeface="Arial"/>
              </a:rPr>
              <a:t>Bills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1700" b="0" dirty="0">
                <a:solidFill>
                  <a:srgbClr val="1B3867"/>
                </a:solidFill>
                <a:latin typeface="Arial"/>
                <a:cs typeface="Arial"/>
              </a:rPr>
              <a:t>Establish bill paying system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1700" b="0" dirty="0">
                <a:solidFill>
                  <a:srgbClr val="1B3867"/>
                </a:solidFill>
                <a:latin typeface="Arial"/>
                <a:cs typeface="Arial"/>
              </a:rPr>
              <a:t>Consider auto payments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300" dirty="0">
                <a:solidFill>
                  <a:srgbClr val="1B3867"/>
                </a:solidFill>
                <a:latin typeface="Arial"/>
                <a:cs typeface="Arial"/>
              </a:rPr>
              <a:t>Documentation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1700" b="0" dirty="0">
                <a:solidFill>
                  <a:srgbClr val="1B3867"/>
                </a:solidFill>
                <a:latin typeface="Arial"/>
                <a:cs typeface="Arial"/>
              </a:rPr>
              <a:t>Maintain documentation of all transactions to and from your former spouse (cash, bills, money transfers)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1700" b="0" dirty="0">
                <a:solidFill>
                  <a:srgbClr val="1B3867"/>
                </a:solidFill>
                <a:latin typeface="Arial"/>
                <a:cs typeface="Arial"/>
              </a:rPr>
              <a:t>Keep receipts for spousal and/or child support paid or received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300" dirty="0">
                <a:solidFill>
                  <a:srgbClr val="1B3867"/>
                </a:solidFill>
                <a:latin typeface="Arial"/>
                <a:cs typeface="Arial"/>
              </a:rPr>
              <a:t>Debt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1700" b="0" dirty="0">
                <a:solidFill>
                  <a:srgbClr val="1B3867"/>
                </a:solidFill>
                <a:latin typeface="Arial"/>
                <a:cs typeface="Arial"/>
              </a:rPr>
              <a:t>Settle all outstanding joint debts per divorce decree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1700" b="0" dirty="0">
                <a:solidFill>
                  <a:srgbClr val="1B3867"/>
                </a:solidFill>
                <a:latin typeface="Arial"/>
                <a:cs typeface="Arial"/>
              </a:rPr>
              <a:t>Joint responsibility for joint debt until paid in full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1700" b="0" dirty="0">
                <a:solidFill>
                  <a:srgbClr val="1B3867"/>
                </a:solidFill>
                <a:latin typeface="Arial"/>
                <a:cs typeface="Arial"/>
              </a:rPr>
              <a:t>Use strategies to pay down debt and </a:t>
            </a:r>
            <a:br>
              <a:rPr lang="en-US" sz="1700" b="0" dirty="0">
                <a:solidFill>
                  <a:srgbClr val="1B3867"/>
                </a:solidFill>
                <a:latin typeface="Arial"/>
                <a:cs typeface="Arial"/>
              </a:rPr>
            </a:br>
            <a:r>
              <a:rPr lang="en-US" sz="1700" b="0" dirty="0">
                <a:solidFill>
                  <a:srgbClr val="1B3867"/>
                </a:solidFill>
                <a:latin typeface="Arial"/>
                <a:cs typeface="Arial"/>
              </a:rPr>
              <a:t>avoid new debt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5755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F1C2042-D9D3-D245-865D-CC22316E29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67558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Protect Your Credit Reputation</a:t>
            </a:r>
          </a:p>
        </p:txBody>
      </p:sp>
      <p:sp>
        <p:nvSpPr>
          <p:cNvPr id="2" name="Content Placeholder 16">
            <a:extLst>
              <a:ext uri="{FF2B5EF4-FFF2-40B4-BE49-F238E27FC236}">
                <a16:creationId xmlns:a16="http://schemas.microsoft.com/office/drawing/2014/main" id="{EEC4A2B4-6D3C-811E-319D-E2F78E651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641" y="1577641"/>
            <a:ext cx="4569221" cy="5113918"/>
          </a:xfrm>
        </p:spPr>
        <p:txBody>
          <a:bodyPr>
            <a:normAutofit/>
          </a:bodyPr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Create healthy habits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Create a spending plan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Pay bills on time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Pay off credit cards monthly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Only apply if you need credit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Safeguard information</a:t>
            </a:r>
          </a:p>
          <a:p>
            <a:pPr marL="698483" lvl="1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Reconcile statements</a:t>
            </a:r>
          </a:p>
          <a:p>
            <a:pPr marL="241300" lvl="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Understanding credit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Credit reports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i="1" spc="45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https://www.annualcreditreport.com</a:t>
            </a:r>
            <a:endParaRPr lang="en-US" sz="2000" i="1" spc="4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Credit scores</a:t>
            </a:r>
          </a:p>
          <a:p>
            <a:pPr marL="241300" lvl="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Free credit monitoring</a:t>
            </a:r>
          </a:p>
        </p:txBody>
      </p:sp>
      <p:grpSp>
        <p:nvGrpSpPr>
          <p:cNvPr id="3" name="Group 2" descr="Protect your credit reputation pie chart.">
            <a:extLst>
              <a:ext uri="{FF2B5EF4-FFF2-40B4-BE49-F238E27FC236}">
                <a16:creationId xmlns:a16="http://schemas.microsoft.com/office/drawing/2014/main" id="{BBE47092-61CA-5B15-0A89-B87AC54305DE}"/>
              </a:ext>
            </a:extLst>
          </p:cNvPr>
          <p:cNvGrpSpPr/>
          <p:nvPr/>
        </p:nvGrpSpPr>
        <p:grpSpPr>
          <a:xfrm>
            <a:off x="4982364" y="1648541"/>
            <a:ext cx="4002082" cy="3631818"/>
            <a:chOff x="5105970" y="2192742"/>
            <a:chExt cx="3588638" cy="3573183"/>
          </a:xfrm>
        </p:grpSpPr>
        <p:pic>
          <p:nvPicPr>
            <p:cNvPr id="4" name="Picture 3">
              <a:hlinkClick r:id="rId3" action="ppaction://hlinkfile"/>
              <a:extLst>
                <a:ext uri="{FF2B5EF4-FFF2-40B4-BE49-F238E27FC236}">
                  <a16:creationId xmlns:a16="http://schemas.microsoft.com/office/drawing/2014/main" id="{5FC0AAA0-79EB-56A7-EE43-AA7837743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575" y="2192742"/>
              <a:ext cx="3405033" cy="357318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97BF44-86E8-C9F6-D232-D3000DA8345E}"/>
                </a:ext>
              </a:extLst>
            </p:cNvPr>
            <p:cNvSpPr/>
            <p:nvPr/>
          </p:nvSpPr>
          <p:spPr>
            <a:xfrm>
              <a:off x="7201889" y="3284562"/>
              <a:ext cx="1244477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Payment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35%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901184-987C-3907-1E01-B7BD33E83560}"/>
                </a:ext>
              </a:extLst>
            </p:cNvPr>
            <p:cNvSpPr/>
            <p:nvPr/>
          </p:nvSpPr>
          <p:spPr>
            <a:xfrm>
              <a:off x="6219442" y="4166179"/>
              <a:ext cx="1244477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Amounts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Owed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30%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9EDA60-4A5C-39C1-FCE0-86C57A1E12D0}"/>
                </a:ext>
              </a:extLst>
            </p:cNvPr>
            <p:cNvSpPr/>
            <p:nvPr/>
          </p:nvSpPr>
          <p:spPr>
            <a:xfrm>
              <a:off x="5105970" y="3381686"/>
              <a:ext cx="160469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Length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Credit 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15%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AEF5E2-262B-03EF-7AC1-529C4DD35CA1}"/>
                </a:ext>
              </a:extLst>
            </p:cNvPr>
            <p:cNvSpPr/>
            <p:nvPr/>
          </p:nvSpPr>
          <p:spPr>
            <a:xfrm>
              <a:off x="6600300" y="2434771"/>
              <a:ext cx="799086" cy="1003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Types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10%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85754D2-F81A-4C3D-83D7-3234083A7F38}"/>
                </a:ext>
              </a:extLst>
            </p:cNvPr>
            <p:cNvSpPr/>
            <p:nvPr/>
          </p:nvSpPr>
          <p:spPr>
            <a:xfrm>
              <a:off x="5951658" y="2704915"/>
              <a:ext cx="799086" cy="792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New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</a:t>
              </a:r>
              <a:r>
                <a:rPr kumimoji="0" lang="en-US" sz="105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10%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Paper with hand icon indicating additional resource.">
            <a:extLst>
              <a:ext uri="{FF2B5EF4-FFF2-40B4-BE49-F238E27FC236}">
                <a16:creationId xmlns:a16="http://schemas.microsoft.com/office/drawing/2014/main" id="{01A899FB-BAFE-F73D-D3EC-31AE06B2E0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F2151E-020A-420A-D3E0-20FD8C4B6A87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Credit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 Available  </a:t>
            </a:r>
          </a:p>
        </p:txBody>
      </p:sp>
    </p:spTree>
    <p:extLst>
      <p:ext uri="{BB962C8B-B14F-4D97-AF65-F5344CB8AC3E}">
        <p14:creationId xmlns:p14="http://schemas.microsoft.com/office/powerpoint/2010/main" val="3251093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C5FA04-61E6-4BF2-8F32-440A438D21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Tax Fundamentals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28C82C8-13FE-8CE5-33AD-84E01385A162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7220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Types of income taxes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Federal, FICA, and state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Tax benefits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BAH, BAS, CZTE area pay not taxed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TSP-related savings</a:t>
            </a:r>
            <a:endParaRPr lang="en-US" sz="2000" b="0" dirty="0">
              <a:solidFill>
                <a:srgbClr val="1B3867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Review your new tax situation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Federal and state withholding at Direct Access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Access the IRS Tax Withholding Estimator for assistance at </a:t>
            </a:r>
            <a:r>
              <a:rPr lang="en-US" b="0" i="1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https://www.irs.gov</a:t>
            </a:r>
            <a:r>
              <a:rPr lang="en-US" b="0" i="1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Reserve</a:t>
            </a:r>
            <a:r>
              <a:rPr lang="en-US" b="0" i="1" dirty="0">
                <a:solidFill>
                  <a:srgbClr val="1B3867"/>
                </a:solidFill>
                <a:latin typeface="Arial"/>
                <a:cs typeface="Arial"/>
              </a:rPr>
              <a:t> – </a:t>
            </a: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update with employer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Update personal property tax records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Free tax resources</a:t>
            </a:r>
          </a:p>
        </p:txBody>
      </p:sp>
    </p:spTree>
    <p:extLst>
      <p:ext uri="{BB962C8B-B14F-4D97-AF65-F5344CB8AC3E}">
        <p14:creationId xmlns:p14="http://schemas.microsoft.com/office/powerpoint/2010/main" val="3240618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090DE81521CE4B88B5512E39F56EF8" ma:contentTypeVersion="13" ma:contentTypeDescription="Create a new document." ma:contentTypeScope="" ma:versionID="973ac248a83a14683255f47fd4086be0">
  <xsd:schema xmlns:xsd="http://www.w3.org/2001/XMLSchema" xmlns:xs="http://www.w3.org/2001/XMLSchema" xmlns:p="http://schemas.microsoft.com/office/2006/metadata/properties" xmlns:ns2="2c4805a9-dc74-4644-b96f-167f72ca096e" xmlns:ns3="212bfd8b-67e8-494c-be0e-1cffc0be9cd4" targetNamespace="http://schemas.microsoft.com/office/2006/metadata/properties" ma:root="true" ma:fieldsID="80cf7d4e15a88293d67fdb144c2ca5bf" ns2:_="" ns3:_="">
    <xsd:import namespace="2c4805a9-dc74-4644-b96f-167f72ca096e"/>
    <xsd:import namespace="212bfd8b-67e8-494c-be0e-1cffc0be9c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805a9-dc74-4644-b96f-167f72ca09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0711c0e-4245-4ab7-b236-62d0b6835c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2bfd8b-67e8-494c-be0e-1cffc0be9cd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768f157-1e93-4a4e-9698-4738381cb92b}" ma:internalName="TaxCatchAll" ma:showField="CatchAllData" ma:web="212bfd8b-67e8-494c-be0e-1cffc0be9c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4805a9-dc74-4644-b96f-167f72ca096e">
      <Terms xmlns="http://schemas.microsoft.com/office/infopath/2007/PartnerControls"/>
    </lcf76f155ced4ddcb4097134ff3c332f>
    <TaxCatchAll xmlns="212bfd8b-67e8-494c-be0e-1cffc0be9cd4" xsi:nil="true"/>
  </documentManagement>
</p:properties>
</file>

<file path=customXml/itemProps1.xml><?xml version="1.0" encoding="utf-8"?>
<ds:datastoreItem xmlns:ds="http://schemas.openxmlformats.org/officeDocument/2006/customXml" ds:itemID="{D631BC27-BD32-4B3C-BA1C-725888D865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5BAE46-5FB9-4EE7-A801-02E65991E6E2}"/>
</file>

<file path=customXml/itemProps3.xml><?xml version="1.0" encoding="utf-8"?>
<ds:datastoreItem xmlns:ds="http://schemas.openxmlformats.org/officeDocument/2006/customXml" ds:itemID="{83253B14-47DF-4833-A856-BF155A824AD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659c2a6-812d-4fa0-a3d2-a8df9c9e9d19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2598</TotalTime>
  <Words>1262</Words>
  <Application>Microsoft Office PowerPoint</Application>
  <PresentationFormat>Letter Paper (8.5x11 in)</PresentationFormat>
  <Paragraphs>275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</vt:lpstr>
      <vt:lpstr>Courier New</vt:lpstr>
      <vt:lpstr>Helvetica</vt:lpstr>
      <vt:lpstr>Wingdings</vt:lpstr>
      <vt:lpstr>Office Theme</vt:lpstr>
      <vt:lpstr>Custom Design</vt:lpstr>
      <vt:lpstr>Financial Implications of Divorce</vt:lpstr>
      <vt:lpstr>Agenda</vt:lpstr>
      <vt:lpstr>Administrative Tasks</vt:lpstr>
      <vt:lpstr>Important Documents and Tasks</vt:lpstr>
      <vt:lpstr>Basic Finance</vt:lpstr>
      <vt:lpstr>Spending Plan</vt:lpstr>
      <vt:lpstr>Important Tasks</vt:lpstr>
      <vt:lpstr>Protect Your Credit Reputation</vt:lpstr>
      <vt:lpstr>Tax Fundamentals</vt:lpstr>
      <vt:lpstr>Consumer Protections</vt:lpstr>
      <vt:lpstr>Military Consumer Protections</vt:lpstr>
      <vt:lpstr>Misleading Consumer Practices</vt:lpstr>
      <vt:lpstr>Major Purchases</vt:lpstr>
      <vt:lpstr>Housing and Vehicles</vt:lpstr>
      <vt:lpstr>Paying for College</vt:lpstr>
      <vt:lpstr>Planning for the Future</vt:lpstr>
      <vt:lpstr>Retirement</vt:lpstr>
      <vt:lpstr>LIFE Insurance Needs</vt:lpstr>
      <vt:lpstr>Life Insurance</vt:lpstr>
      <vt:lpstr>Property and Disability Insurance</vt:lpstr>
      <vt:lpstr>Estate Planning</vt:lpstr>
      <vt:lpstr>Compensation, Benefits, and Entitlements</vt:lpstr>
      <vt:lpstr>TRICARE, Dental, and Other  Insurance</vt:lpstr>
      <vt:lpstr>Survivor Benefit Plan</vt:lpstr>
      <vt:lpstr>Saving and Investing</vt:lpstr>
      <vt:lpstr>Emergency Fund Tips</vt:lpstr>
      <vt:lpstr>Summary and Resources</vt:lpstr>
      <vt:lpstr>Summary</vt:lpstr>
      <vt:lpstr>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Erick Castillo</dc:creator>
  <cp:keywords>Select Classification Level, Internal</cp:keywords>
  <cp:lastModifiedBy>Tann, Joi E CIV USCG HQS (USA)</cp:lastModifiedBy>
  <cp:revision>241</cp:revision>
  <dcterms:created xsi:type="dcterms:W3CDTF">2020-11-16T05:07:15Z</dcterms:created>
  <dcterms:modified xsi:type="dcterms:W3CDTF">2024-06-10T17:22:46Z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600586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D8.0.8</vt:lpwstr>
  </property>
  <property fmtid="{D5CDD505-2E9C-101B-9397-08002B2CF9AE}" pid="5" name="TitusGUID">
    <vt:lpwstr>f7fec962-a98d-444a-b90f-fab9e8799357</vt:lpwstr>
  </property>
  <property fmtid="{D5CDD505-2E9C-101B-9397-08002B2CF9AE}" pid="6" name="PreClass">
    <vt:lpwstr>True</vt:lpwstr>
  </property>
  <property fmtid="{D5CDD505-2E9C-101B-9397-08002B2CF9AE}" pid="7" name="Classification">
    <vt:lpwstr>Internal</vt:lpwstr>
  </property>
  <property fmtid="{D5CDD505-2E9C-101B-9397-08002B2CF9AE}" pid="8" name="ContentTypeId">
    <vt:lpwstr>0x01010064090DE81521CE4B88B5512E39F56EF8</vt:lpwstr>
  </property>
  <property fmtid="{D5CDD505-2E9C-101B-9397-08002B2CF9AE}" pid="9" name="_dlc_DocIdItemGuid">
    <vt:lpwstr>70ebf81c-97c8-4a44-8020-2c5974244ec6</vt:lpwstr>
  </property>
  <property fmtid="{D5CDD505-2E9C-101B-9397-08002B2CF9AE}" pid="10" name="MSIP_Label_8238890f-b1c9-4d24-91e8-fc1fbd7a2e5e_Enabled">
    <vt:lpwstr>true</vt:lpwstr>
  </property>
  <property fmtid="{D5CDD505-2E9C-101B-9397-08002B2CF9AE}" pid="11" name="MSIP_Label_8238890f-b1c9-4d24-91e8-fc1fbd7a2e5e_SetDate">
    <vt:lpwstr>2023-12-18T22:15:53Z</vt:lpwstr>
  </property>
  <property fmtid="{D5CDD505-2E9C-101B-9397-08002B2CF9AE}" pid="12" name="MSIP_Label_8238890f-b1c9-4d24-91e8-fc1fbd7a2e5e_Method">
    <vt:lpwstr>Privileged</vt:lpwstr>
  </property>
  <property fmtid="{D5CDD505-2E9C-101B-9397-08002B2CF9AE}" pid="13" name="MSIP_Label_8238890f-b1c9-4d24-91e8-fc1fbd7a2e5e_Name">
    <vt:lpwstr>Public</vt:lpwstr>
  </property>
  <property fmtid="{D5CDD505-2E9C-101B-9397-08002B2CF9AE}" pid="14" name="MSIP_Label_8238890f-b1c9-4d24-91e8-fc1fbd7a2e5e_SiteId">
    <vt:lpwstr>ecba9361-f186-473c-a3a8-60af39258895</vt:lpwstr>
  </property>
  <property fmtid="{D5CDD505-2E9C-101B-9397-08002B2CF9AE}" pid="15" name="MSIP_Label_8238890f-b1c9-4d24-91e8-fc1fbd7a2e5e_ActionId">
    <vt:lpwstr>f9115fd5-b992-4b39-9e45-6bf5fb2f0875</vt:lpwstr>
  </property>
  <property fmtid="{D5CDD505-2E9C-101B-9397-08002B2CF9AE}" pid="16" name="MSIP_Label_8238890f-b1c9-4d24-91e8-fc1fbd7a2e5e_ContentBits">
    <vt:lpwstr>2</vt:lpwstr>
  </property>
  <property fmtid="{D5CDD505-2E9C-101B-9397-08002B2CF9AE}" pid="17" name="ClassificationContentMarkingFooterLocations">
    <vt:lpwstr>Office Theme:4\Custom Design:4</vt:lpwstr>
  </property>
  <property fmtid="{D5CDD505-2E9C-101B-9397-08002B2CF9AE}" pid="18" name="ClassificationContentMarkingFooterText">
    <vt:lpwstr>USAA Classification: Public</vt:lpwstr>
  </property>
</Properties>
</file>